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y="6858000" cx="12192000"/>
  <p:notesSz cx="6858000" cy="9144000"/>
  <p:embeddedFontLst>
    <p:embeddedFont>
      <p:font typeface="Lustria"/>
      <p:regular r:id="rId20"/>
    </p:embeddedFont>
    <p:embeddedFont>
      <p:font typeface="Open Sans"/>
      <p:regular r:id="rId21"/>
      <p:bold r:id="rId22"/>
      <p:italic r:id="rId23"/>
      <p:boldItalic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5" roundtripDataSignature="AMtx7mij+XkSLebeEvnaaZtPvRXh2Q0vJ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5EF2636D-FDCA-413D-B586-45C3C428EA03}">
  <a:tblStyle styleId="{5EF2636D-FDCA-413D-B586-45C3C428EA03}" styleName="Table_0">
    <a:wholeTbl>
      <a:tcTxStyle b="off" i="off">
        <a:font>
          <a:latin typeface="Calisto MT"/>
          <a:ea typeface="Calisto MT"/>
          <a:cs typeface="Calisto MT"/>
        </a:font>
        <a:schemeClr val="dk1"/>
      </a:tcTxStyle>
      <a:tcStyle>
        <a:tcBdr>
          <a:lef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Lustria-regular.fntdata"/><Relationship Id="rId22" Type="http://schemas.openxmlformats.org/officeDocument/2006/relationships/font" Target="fonts/OpenSans-bold.fntdata"/><Relationship Id="rId21" Type="http://schemas.openxmlformats.org/officeDocument/2006/relationships/font" Target="fonts/OpenSans-regular.fntdata"/><Relationship Id="rId24" Type="http://schemas.openxmlformats.org/officeDocument/2006/relationships/font" Target="fonts/OpenSans-boldItalic.fntdata"/><Relationship Id="rId23" Type="http://schemas.openxmlformats.org/officeDocument/2006/relationships/font" Target="fonts/OpenSans-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5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2" name="Google Shape;172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6"/>
          <p:cNvSpPr txBox="1"/>
          <p:nvPr>
            <p:ph type="ctrTitle"/>
          </p:nvPr>
        </p:nvSpPr>
        <p:spPr>
          <a:xfrm>
            <a:off x="704088" y="889820"/>
            <a:ext cx="9989574" cy="359860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Open Sans"/>
              <a:buNone/>
              <a:defRPr sz="5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6"/>
          <p:cNvSpPr txBox="1"/>
          <p:nvPr>
            <p:ph idx="1" type="subTitle"/>
          </p:nvPr>
        </p:nvSpPr>
        <p:spPr>
          <a:xfrm>
            <a:off x="704088" y="4488426"/>
            <a:ext cx="6991776" cy="130277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lvl="1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0" name="Google Shape;20;p16"/>
          <p:cNvSpPr txBox="1"/>
          <p:nvPr>
            <p:ph idx="10" type="dt"/>
          </p:nvPr>
        </p:nvSpPr>
        <p:spPr>
          <a:xfrm>
            <a:off x="8369448" y="6356350"/>
            <a:ext cx="25495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6"/>
          <p:cNvSpPr txBox="1"/>
          <p:nvPr>
            <p:ph idx="11" type="ftr"/>
          </p:nvPr>
        </p:nvSpPr>
        <p:spPr>
          <a:xfrm>
            <a:off x="704088" y="6356350"/>
            <a:ext cx="453972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6"/>
          <p:cNvSpPr txBox="1"/>
          <p:nvPr>
            <p:ph idx="12" type="sldNum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7"/>
          <p:cNvSpPr txBox="1"/>
          <p:nvPr>
            <p:ph type="title"/>
          </p:nvPr>
        </p:nvSpPr>
        <p:spPr>
          <a:xfrm>
            <a:off x="700635" y="914400"/>
            <a:ext cx="10691265" cy="13075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7"/>
          <p:cNvSpPr txBox="1"/>
          <p:nvPr>
            <p:ph idx="1" type="body"/>
          </p:nvPr>
        </p:nvSpPr>
        <p:spPr>
          <a:xfrm>
            <a:off x="700635" y="2221992"/>
            <a:ext cx="10691265" cy="37398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" name="Google Shape;26;p17"/>
          <p:cNvSpPr txBox="1"/>
          <p:nvPr>
            <p:ph idx="10" type="dt"/>
          </p:nvPr>
        </p:nvSpPr>
        <p:spPr>
          <a:xfrm>
            <a:off x="8369448" y="6356350"/>
            <a:ext cx="25495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7"/>
          <p:cNvSpPr txBox="1"/>
          <p:nvPr>
            <p:ph idx="11" type="ftr"/>
          </p:nvPr>
        </p:nvSpPr>
        <p:spPr>
          <a:xfrm>
            <a:off x="704088" y="6356350"/>
            <a:ext cx="453972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7"/>
          <p:cNvSpPr txBox="1"/>
          <p:nvPr>
            <p:ph idx="12" type="sldNum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8"/>
          <p:cNvSpPr txBox="1"/>
          <p:nvPr>
            <p:ph type="title"/>
          </p:nvPr>
        </p:nvSpPr>
        <p:spPr>
          <a:xfrm>
            <a:off x="715383" y="1709738"/>
            <a:ext cx="10632067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Open Sans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8"/>
          <p:cNvSpPr txBox="1"/>
          <p:nvPr>
            <p:ph idx="1" type="body"/>
          </p:nvPr>
        </p:nvSpPr>
        <p:spPr>
          <a:xfrm>
            <a:off x="715383" y="4589463"/>
            <a:ext cx="10632067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2" name="Google Shape;32;p18"/>
          <p:cNvSpPr txBox="1"/>
          <p:nvPr>
            <p:ph idx="10" type="dt"/>
          </p:nvPr>
        </p:nvSpPr>
        <p:spPr>
          <a:xfrm>
            <a:off x="8369448" y="6356350"/>
            <a:ext cx="25495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8"/>
          <p:cNvSpPr txBox="1"/>
          <p:nvPr>
            <p:ph idx="11" type="ftr"/>
          </p:nvPr>
        </p:nvSpPr>
        <p:spPr>
          <a:xfrm>
            <a:off x="704088" y="6356350"/>
            <a:ext cx="453972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8"/>
          <p:cNvSpPr txBox="1"/>
          <p:nvPr>
            <p:ph idx="12" type="sldNum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9"/>
          <p:cNvSpPr txBox="1"/>
          <p:nvPr>
            <p:ph idx="10" type="dt"/>
          </p:nvPr>
        </p:nvSpPr>
        <p:spPr>
          <a:xfrm>
            <a:off x="8369448" y="6356350"/>
            <a:ext cx="25495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19"/>
          <p:cNvSpPr txBox="1"/>
          <p:nvPr>
            <p:ph idx="11" type="ftr"/>
          </p:nvPr>
        </p:nvSpPr>
        <p:spPr>
          <a:xfrm>
            <a:off x="704088" y="6356350"/>
            <a:ext cx="453972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9"/>
          <p:cNvSpPr txBox="1"/>
          <p:nvPr>
            <p:ph idx="12" type="sldNum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0"/>
          <p:cNvSpPr txBox="1"/>
          <p:nvPr>
            <p:ph type="title"/>
          </p:nvPr>
        </p:nvSpPr>
        <p:spPr>
          <a:xfrm>
            <a:off x="700635" y="914400"/>
            <a:ext cx="10691265" cy="13075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20"/>
          <p:cNvSpPr txBox="1"/>
          <p:nvPr>
            <p:ph idx="1" type="body"/>
          </p:nvPr>
        </p:nvSpPr>
        <p:spPr>
          <a:xfrm>
            <a:off x="704088" y="2221992"/>
            <a:ext cx="5212080" cy="37398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20"/>
          <p:cNvSpPr txBox="1"/>
          <p:nvPr>
            <p:ph idx="2" type="body"/>
          </p:nvPr>
        </p:nvSpPr>
        <p:spPr>
          <a:xfrm>
            <a:off x="6181344" y="2221992"/>
            <a:ext cx="5212080" cy="37398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3" name="Google Shape;43;p20"/>
          <p:cNvSpPr txBox="1"/>
          <p:nvPr>
            <p:ph idx="10" type="dt"/>
          </p:nvPr>
        </p:nvSpPr>
        <p:spPr>
          <a:xfrm>
            <a:off x="8369448" y="6356350"/>
            <a:ext cx="25495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20"/>
          <p:cNvSpPr txBox="1"/>
          <p:nvPr>
            <p:ph idx="11" type="ftr"/>
          </p:nvPr>
        </p:nvSpPr>
        <p:spPr>
          <a:xfrm>
            <a:off x="704088" y="6356350"/>
            <a:ext cx="453972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20"/>
          <p:cNvSpPr txBox="1"/>
          <p:nvPr>
            <p:ph idx="12" type="sldNum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1"/>
          <p:cNvSpPr txBox="1"/>
          <p:nvPr>
            <p:ph type="title"/>
          </p:nvPr>
        </p:nvSpPr>
        <p:spPr>
          <a:xfrm>
            <a:off x="704087" y="929147"/>
            <a:ext cx="10689336" cy="7984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1"/>
          <p:cNvSpPr txBox="1"/>
          <p:nvPr>
            <p:ph idx="1" type="body"/>
          </p:nvPr>
        </p:nvSpPr>
        <p:spPr>
          <a:xfrm>
            <a:off x="704088" y="1756538"/>
            <a:ext cx="5212080" cy="6572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latin typeface="Open Sans"/>
                <a:ea typeface="Open Sans"/>
                <a:cs typeface="Open Sans"/>
                <a:sym typeface="Open Sans"/>
              </a:defRPr>
            </a:lvl1pPr>
            <a:lvl2pPr indent="-2286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21"/>
          <p:cNvSpPr txBox="1"/>
          <p:nvPr>
            <p:ph idx="2" type="body"/>
          </p:nvPr>
        </p:nvSpPr>
        <p:spPr>
          <a:xfrm>
            <a:off x="704088" y="2442702"/>
            <a:ext cx="5212080" cy="35191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21"/>
          <p:cNvSpPr txBox="1"/>
          <p:nvPr>
            <p:ph idx="3" type="body"/>
          </p:nvPr>
        </p:nvSpPr>
        <p:spPr>
          <a:xfrm>
            <a:off x="6181344" y="1756538"/>
            <a:ext cx="5212080" cy="6572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latin typeface="Open Sans"/>
                <a:ea typeface="Open Sans"/>
                <a:cs typeface="Open Sans"/>
                <a:sym typeface="Open Sans"/>
              </a:defRPr>
            </a:lvl1pPr>
            <a:lvl2pPr indent="-2286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1" name="Google Shape;51;p21"/>
          <p:cNvSpPr txBox="1"/>
          <p:nvPr>
            <p:ph idx="4" type="body"/>
          </p:nvPr>
        </p:nvSpPr>
        <p:spPr>
          <a:xfrm>
            <a:off x="6181344" y="2442702"/>
            <a:ext cx="5212080" cy="35191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" name="Google Shape;52;p21"/>
          <p:cNvSpPr txBox="1"/>
          <p:nvPr>
            <p:ph idx="10" type="dt"/>
          </p:nvPr>
        </p:nvSpPr>
        <p:spPr>
          <a:xfrm>
            <a:off x="8369448" y="6356350"/>
            <a:ext cx="25495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1"/>
          <p:cNvSpPr txBox="1"/>
          <p:nvPr>
            <p:ph idx="11" type="ftr"/>
          </p:nvPr>
        </p:nvSpPr>
        <p:spPr>
          <a:xfrm>
            <a:off x="704088" y="6356350"/>
            <a:ext cx="453972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21"/>
          <p:cNvSpPr txBox="1"/>
          <p:nvPr>
            <p:ph idx="12" type="sldNum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2"/>
          <p:cNvSpPr txBox="1"/>
          <p:nvPr>
            <p:ph type="title"/>
          </p:nvPr>
        </p:nvSpPr>
        <p:spPr>
          <a:xfrm>
            <a:off x="700635" y="914400"/>
            <a:ext cx="10691265" cy="13075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2"/>
          <p:cNvSpPr txBox="1"/>
          <p:nvPr>
            <p:ph idx="10" type="dt"/>
          </p:nvPr>
        </p:nvSpPr>
        <p:spPr>
          <a:xfrm>
            <a:off x="8369448" y="6356350"/>
            <a:ext cx="25495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22"/>
          <p:cNvSpPr txBox="1"/>
          <p:nvPr>
            <p:ph idx="11" type="ftr"/>
          </p:nvPr>
        </p:nvSpPr>
        <p:spPr>
          <a:xfrm>
            <a:off x="704088" y="6356350"/>
            <a:ext cx="453972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2"/>
          <p:cNvSpPr txBox="1"/>
          <p:nvPr>
            <p:ph idx="12" type="sldNum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3"/>
          <p:cNvSpPr txBox="1"/>
          <p:nvPr>
            <p:ph type="title"/>
          </p:nvPr>
        </p:nvSpPr>
        <p:spPr>
          <a:xfrm>
            <a:off x="704088" y="1069848"/>
            <a:ext cx="4093599" cy="131673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Open Sans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23"/>
          <p:cNvSpPr txBox="1"/>
          <p:nvPr>
            <p:ph idx="1" type="body"/>
          </p:nvPr>
        </p:nvSpPr>
        <p:spPr>
          <a:xfrm>
            <a:off x="5183188" y="1069848"/>
            <a:ext cx="6172200" cy="47912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3" name="Google Shape;63;p23"/>
          <p:cNvSpPr txBox="1"/>
          <p:nvPr>
            <p:ph idx="2" type="body"/>
          </p:nvPr>
        </p:nvSpPr>
        <p:spPr>
          <a:xfrm>
            <a:off x="704088" y="2551176"/>
            <a:ext cx="4093599" cy="33192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4" name="Google Shape;64;p23"/>
          <p:cNvSpPr txBox="1"/>
          <p:nvPr>
            <p:ph idx="10" type="dt"/>
          </p:nvPr>
        </p:nvSpPr>
        <p:spPr>
          <a:xfrm>
            <a:off x="8369448" y="6356350"/>
            <a:ext cx="25495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23"/>
          <p:cNvSpPr txBox="1"/>
          <p:nvPr>
            <p:ph idx="11" type="ftr"/>
          </p:nvPr>
        </p:nvSpPr>
        <p:spPr>
          <a:xfrm>
            <a:off x="704088" y="6356350"/>
            <a:ext cx="453972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3"/>
          <p:cNvSpPr txBox="1"/>
          <p:nvPr>
            <p:ph idx="12" type="sldNum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4"/>
          <p:cNvSpPr txBox="1"/>
          <p:nvPr>
            <p:ph type="title"/>
          </p:nvPr>
        </p:nvSpPr>
        <p:spPr>
          <a:xfrm>
            <a:off x="704088" y="1066800"/>
            <a:ext cx="4103431" cy="131752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Open Sans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24"/>
          <p:cNvSpPr/>
          <p:nvPr>
            <p:ph idx="2" type="pic"/>
          </p:nvPr>
        </p:nvSpPr>
        <p:spPr>
          <a:xfrm>
            <a:off x="5183188" y="1066800"/>
            <a:ext cx="6172200" cy="4794250"/>
          </a:xfrm>
          <a:prstGeom prst="rect">
            <a:avLst/>
          </a:prstGeom>
          <a:noFill/>
          <a:ln>
            <a:noFill/>
          </a:ln>
        </p:spPr>
      </p:sp>
      <p:sp>
        <p:nvSpPr>
          <p:cNvPr id="70" name="Google Shape;70;p24"/>
          <p:cNvSpPr txBox="1"/>
          <p:nvPr>
            <p:ph idx="1" type="body"/>
          </p:nvPr>
        </p:nvSpPr>
        <p:spPr>
          <a:xfrm>
            <a:off x="704088" y="2552700"/>
            <a:ext cx="4103431" cy="3316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1" name="Google Shape;71;p24"/>
          <p:cNvSpPr txBox="1"/>
          <p:nvPr>
            <p:ph idx="10" type="dt"/>
          </p:nvPr>
        </p:nvSpPr>
        <p:spPr>
          <a:xfrm>
            <a:off x="8369448" y="6356350"/>
            <a:ext cx="25495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4"/>
          <p:cNvSpPr txBox="1"/>
          <p:nvPr>
            <p:ph idx="11" type="ftr"/>
          </p:nvPr>
        </p:nvSpPr>
        <p:spPr>
          <a:xfrm>
            <a:off x="704088" y="6356350"/>
            <a:ext cx="453972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4"/>
          <p:cNvSpPr txBox="1"/>
          <p:nvPr>
            <p:ph idx="12" type="sldNum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5"/>
          <p:cNvSpPr txBox="1"/>
          <p:nvPr>
            <p:ph type="title"/>
          </p:nvPr>
        </p:nvSpPr>
        <p:spPr>
          <a:xfrm>
            <a:off x="700635" y="914400"/>
            <a:ext cx="10691265" cy="13075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5"/>
          <p:cNvSpPr txBox="1"/>
          <p:nvPr>
            <p:ph idx="1" type="body"/>
          </p:nvPr>
        </p:nvSpPr>
        <p:spPr>
          <a:xfrm rot="5400000">
            <a:off x="4176320" y="-1253693"/>
            <a:ext cx="3739896" cy="106912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5"/>
          <p:cNvSpPr txBox="1"/>
          <p:nvPr>
            <p:ph idx="10" type="dt"/>
          </p:nvPr>
        </p:nvSpPr>
        <p:spPr>
          <a:xfrm>
            <a:off x="8369448" y="6356350"/>
            <a:ext cx="25495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5"/>
          <p:cNvSpPr txBox="1"/>
          <p:nvPr>
            <p:ph idx="11" type="ftr"/>
          </p:nvPr>
        </p:nvSpPr>
        <p:spPr>
          <a:xfrm>
            <a:off x="704088" y="6356350"/>
            <a:ext cx="453972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5"/>
          <p:cNvSpPr txBox="1"/>
          <p:nvPr>
            <p:ph idx="12" type="sldNum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6"/>
          <p:cNvSpPr txBox="1"/>
          <p:nvPr>
            <p:ph type="title"/>
          </p:nvPr>
        </p:nvSpPr>
        <p:spPr>
          <a:xfrm rot="5400000">
            <a:off x="7924366" y="2315931"/>
            <a:ext cx="4984956" cy="23490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6"/>
          <p:cNvSpPr txBox="1"/>
          <p:nvPr>
            <p:ph idx="1" type="body"/>
          </p:nvPr>
        </p:nvSpPr>
        <p:spPr>
          <a:xfrm rot="5400000">
            <a:off x="2513147" y="-746247"/>
            <a:ext cx="4984956" cy="84733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3" name="Google Shape;83;p26"/>
          <p:cNvSpPr txBox="1"/>
          <p:nvPr>
            <p:ph idx="10" type="dt"/>
          </p:nvPr>
        </p:nvSpPr>
        <p:spPr>
          <a:xfrm>
            <a:off x="8369448" y="6356350"/>
            <a:ext cx="25495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26"/>
          <p:cNvSpPr txBox="1"/>
          <p:nvPr>
            <p:ph idx="11" type="ftr"/>
          </p:nvPr>
        </p:nvSpPr>
        <p:spPr>
          <a:xfrm>
            <a:off x="704088" y="6356350"/>
            <a:ext cx="453972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26"/>
          <p:cNvSpPr txBox="1"/>
          <p:nvPr>
            <p:ph idx="12" type="sldNum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/>
          <p:nvPr>
            <p:ph type="title"/>
          </p:nvPr>
        </p:nvSpPr>
        <p:spPr>
          <a:xfrm>
            <a:off x="700635" y="914400"/>
            <a:ext cx="10691265" cy="13075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Open Sans"/>
              <a:buNone/>
              <a:defRPr b="0" i="0" sz="40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5"/>
          <p:cNvSpPr txBox="1"/>
          <p:nvPr>
            <p:ph idx="1" type="body"/>
          </p:nvPr>
        </p:nvSpPr>
        <p:spPr>
          <a:xfrm>
            <a:off x="700635" y="2221992"/>
            <a:ext cx="10691265" cy="37398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marR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indent="-342900" lvl="1" marL="9144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indent="-330200" lvl="2" marL="13716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indent="-317500" lvl="3" marL="18288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indent="-317500" lvl="4" marL="22860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/>
        </p:txBody>
      </p:sp>
      <p:sp>
        <p:nvSpPr>
          <p:cNvPr id="12" name="Google Shape;12;p15"/>
          <p:cNvSpPr txBox="1"/>
          <p:nvPr>
            <p:ph idx="10" type="dt"/>
          </p:nvPr>
        </p:nvSpPr>
        <p:spPr>
          <a:xfrm>
            <a:off x="8369448" y="6356350"/>
            <a:ext cx="25495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5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/>
        </p:txBody>
      </p:sp>
      <p:sp>
        <p:nvSpPr>
          <p:cNvPr id="13" name="Google Shape;13;p15"/>
          <p:cNvSpPr txBox="1"/>
          <p:nvPr>
            <p:ph idx="11" type="ftr"/>
          </p:nvPr>
        </p:nvSpPr>
        <p:spPr>
          <a:xfrm>
            <a:off x="704088" y="6356350"/>
            <a:ext cx="453972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5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/>
        </p:txBody>
      </p:sp>
      <p:sp>
        <p:nvSpPr>
          <p:cNvPr id="14" name="Google Shape;14;p15"/>
          <p:cNvSpPr txBox="1"/>
          <p:nvPr>
            <p:ph idx="12" type="sldNum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5" name="Google Shape;15;p15"/>
          <p:cNvCxnSpPr/>
          <p:nvPr/>
        </p:nvCxnSpPr>
        <p:spPr>
          <a:xfrm>
            <a:off x="800100" y="723900"/>
            <a:ext cx="10591800" cy="0"/>
          </a:xfrm>
          <a:prstGeom prst="straightConnector1">
            <a:avLst/>
          </a:prstGeom>
          <a:noFill/>
          <a:ln cap="flat" cmpd="sng" w="444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6" name="Google Shape;16;p15"/>
          <p:cNvCxnSpPr/>
          <p:nvPr/>
        </p:nvCxnSpPr>
        <p:spPr>
          <a:xfrm>
            <a:off x="800100" y="6142781"/>
            <a:ext cx="10591800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</p:cxn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docs.google.com/spreadsheets/d/18Y8HYMj7lY0k2zGu_1fcQJ21ByLuw3hh/edit?gid=439987910#gid=439987910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Relationship Id="rId4" Type="http://schemas.openxmlformats.org/officeDocument/2006/relationships/image" Target="../media/image8.png"/><Relationship Id="rId5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Relationship Id="rId4" Type="http://schemas.openxmlformats.org/officeDocument/2006/relationships/image" Target="../media/image12.png"/><Relationship Id="rId11" Type="http://schemas.openxmlformats.org/officeDocument/2006/relationships/image" Target="../media/image13.png"/><Relationship Id="rId10" Type="http://schemas.openxmlformats.org/officeDocument/2006/relationships/image" Target="../media/image20.png"/><Relationship Id="rId9" Type="http://schemas.openxmlformats.org/officeDocument/2006/relationships/image" Target="../media/image19.png"/><Relationship Id="rId5" Type="http://schemas.openxmlformats.org/officeDocument/2006/relationships/image" Target="../media/image5.png"/><Relationship Id="rId6" Type="http://schemas.openxmlformats.org/officeDocument/2006/relationships/image" Target="../media/image3.png"/><Relationship Id="rId7" Type="http://schemas.openxmlformats.org/officeDocument/2006/relationships/image" Target="../media/image21.png"/><Relationship Id="rId8" Type="http://schemas.openxmlformats.org/officeDocument/2006/relationships/image" Target="../media/image1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Lustria"/>
              <a:ea typeface="Lustria"/>
              <a:cs typeface="Lustria"/>
              <a:sym typeface="Lustria"/>
            </a:endParaRPr>
          </a:p>
        </p:txBody>
      </p:sp>
      <p:sp>
        <p:nvSpPr>
          <p:cNvPr id="91" name="Google Shape;91;p1"/>
          <p:cNvSpPr txBox="1"/>
          <p:nvPr>
            <p:ph type="ctrTitle"/>
          </p:nvPr>
        </p:nvSpPr>
        <p:spPr>
          <a:xfrm>
            <a:off x="5633343" y="1137215"/>
            <a:ext cx="5804426" cy="33767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Open Sans"/>
              <a:buNone/>
            </a:pPr>
            <a:r>
              <a:rPr lang="en-US" sz="5100"/>
              <a:t>INSTITUCIÓN EDUCATIVA MANUEL QUINTERO PENILLA </a:t>
            </a:r>
            <a:endParaRPr/>
          </a:p>
        </p:txBody>
      </p:sp>
      <p:sp>
        <p:nvSpPr>
          <p:cNvPr id="92" name="Google Shape;92;p1"/>
          <p:cNvSpPr txBox="1"/>
          <p:nvPr>
            <p:ph idx="1" type="subTitle"/>
          </p:nvPr>
        </p:nvSpPr>
        <p:spPr>
          <a:xfrm>
            <a:off x="5633343" y="4698347"/>
            <a:ext cx="5412440" cy="100267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rPr lang="en-US" sz="2200"/>
              <a:t>CARTAGO – VALLE DEL CAUCA </a:t>
            </a:r>
            <a:endParaRPr/>
          </a:p>
        </p:txBody>
      </p:sp>
      <p:cxnSp>
        <p:nvCxnSpPr>
          <p:cNvPr id="93" name="Google Shape;93;p1"/>
          <p:cNvCxnSpPr/>
          <p:nvPr/>
        </p:nvCxnSpPr>
        <p:spPr>
          <a:xfrm>
            <a:off x="5633343" y="723900"/>
            <a:ext cx="5715000" cy="0"/>
          </a:xfrm>
          <a:prstGeom prst="straightConnector1">
            <a:avLst/>
          </a:prstGeom>
          <a:noFill/>
          <a:ln cap="flat" cmpd="sng" w="444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94" name="Google Shape;94;p1"/>
          <p:cNvCxnSpPr/>
          <p:nvPr/>
        </p:nvCxnSpPr>
        <p:spPr>
          <a:xfrm>
            <a:off x="5633343" y="6134100"/>
            <a:ext cx="5715000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</p:cxnSp>
      <p:pic>
        <p:nvPicPr>
          <p:cNvPr id="95" name="Google Shape;95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6387" y="932688"/>
            <a:ext cx="4458668" cy="49947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Lustria"/>
              <a:ea typeface="Lustria"/>
              <a:cs typeface="Lustria"/>
              <a:sym typeface="Lustria"/>
            </a:endParaRPr>
          </a:p>
        </p:txBody>
      </p:sp>
      <p:sp>
        <p:nvSpPr>
          <p:cNvPr id="101" name="Google Shape;101;p2"/>
          <p:cNvSpPr txBox="1"/>
          <p:nvPr>
            <p:ph type="title"/>
          </p:nvPr>
        </p:nvSpPr>
        <p:spPr>
          <a:xfrm>
            <a:off x="704088" y="914400"/>
            <a:ext cx="10687812" cy="7981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Open Sans"/>
              <a:buNone/>
            </a:pPr>
            <a:r>
              <a:rPr lang="en-US"/>
              <a:t>MOMENTO I Y II</a:t>
            </a:r>
            <a:endParaRPr/>
          </a:p>
        </p:txBody>
      </p:sp>
      <p:cxnSp>
        <p:nvCxnSpPr>
          <p:cNvPr id="102" name="Google Shape;102;p2"/>
          <p:cNvCxnSpPr/>
          <p:nvPr/>
        </p:nvCxnSpPr>
        <p:spPr>
          <a:xfrm>
            <a:off x="804672" y="723900"/>
            <a:ext cx="10588752" cy="0"/>
          </a:xfrm>
          <a:prstGeom prst="straightConnector1">
            <a:avLst/>
          </a:prstGeom>
          <a:noFill/>
          <a:ln cap="flat" cmpd="sng" w="444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03" name="Google Shape;103;p2"/>
          <p:cNvSpPr txBox="1"/>
          <p:nvPr>
            <p:ph idx="1" type="body"/>
          </p:nvPr>
        </p:nvSpPr>
        <p:spPr>
          <a:xfrm>
            <a:off x="6935724" y="1364937"/>
            <a:ext cx="4191001" cy="413962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-228600" lvl="1" marL="6858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/>
              <a:t>Ruta de acompañamiento donde se construye toda la apuesta de Formación Integral en los EE, integrando el marco conceptual, los fundamentos metodológicos de armonización y articulación curricular y la operacionalización de los seis ejes que estructuran esta política educativa transformadora </a:t>
            </a:r>
            <a:endParaRPr/>
          </a:p>
          <a:p>
            <a:pPr indent="0" lvl="1" marL="45720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/>
          </a:p>
        </p:txBody>
      </p:sp>
      <p:cxnSp>
        <p:nvCxnSpPr>
          <p:cNvPr id="104" name="Google Shape;104;p2"/>
          <p:cNvCxnSpPr/>
          <p:nvPr/>
        </p:nvCxnSpPr>
        <p:spPr>
          <a:xfrm>
            <a:off x="809065" y="6145599"/>
            <a:ext cx="10582835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</p:cxnSp>
      <p:pic>
        <p:nvPicPr>
          <p:cNvPr id="105" name="Google Shape;105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6259" y="1946562"/>
            <a:ext cx="6744641" cy="34866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3"/>
          <p:cNvSpPr txBox="1"/>
          <p:nvPr>
            <p:ph type="title"/>
          </p:nvPr>
        </p:nvSpPr>
        <p:spPr>
          <a:xfrm>
            <a:off x="700635" y="914400"/>
            <a:ext cx="10691265" cy="13075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Open Sans"/>
              <a:buNone/>
            </a:pPr>
            <a:r>
              <a:rPr lang="en-US"/>
              <a:t>PLAN DE FORMACIÓN INTEGRAL COMO DISPOSITIVOS CULTURALES VIVOS </a:t>
            </a:r>
            <a:endParaRPr/>
          </a:p>
        </p:txBody>
      </p:sp>
      <p:sp>
        <p:nvSpPr>
          <p:cNvPr id="111" name="Google Shape;111;p3"/>
          <p:cNvSpPr txBox="1"/>
          <p:nvPr>
            <p:ph idx="1" type="body"/>
          </p:nvPr>
        </p:nvSpPr>
        <p:spPr>
          <a:xfrm>
            <a:off x="700635" y="2221992"/>
            <a:ext cx="10691265" cy="37398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/>
              <a:t>Es un dispositivo cultural que ordena, da sentido y articula las </a:t>
            </a:r>
            <a:r>
              <a:rPr lang="en-US"/>
              <a:t>prácticas</a:t>
            </a:r>
            <a:r>
              <a:rPr lang="en-US"/>
              <a:t> pedagógicas. </a:t>
            </a:r>
            <a:endParaRPr/>
          </a:p>
          <a:p>
            <a:pPr indent="-228600" lvl="0" marL="2286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/>
              <a:t>Es el camino mediante el cual una comunidad educa, traduce sus sueños, aspiraciones y horizontes formativos en experiencias pedagógicas vivas y </a:t>
            </a:r>
            <a:r>
              <a:rPr lang="en-US"/>
              <a:t>transformadoras</a:t>
            </a:r>
            <a:r>
              <a:rPr lang="en-US"/>
              <a:t>. </a:t>
            </a:r>
            <a:endParaRPr/>
          </a:p>
          <a:p>
            <a:pPr indent="-101600" lvl="0" marL="2286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  <a:p>
            <a:pPr indent="-228600" lvl="0" marL="2286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u="sng">
                <a:solidFill>
                  <a:schemeClr val="hlink"/>
                </a:solidFill>
                <a:hlinkClick r:id="rId3"/>
              </a:rPr>
              <a:t>https://docs.google.com/spreadsheets/d/18Y8HYMj7lY0k2zGu_1fcQJ21ByLuw3hh/edit?gid=439987910#gid=439987910</a:t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6" name="Google Shape;116;p4"/>
          <p:cNvCxnSpPr/>
          <p:nvPr/>
        </p:nvCxnSpPr>
        <p:spPr>
          <a:xfrm>
            <a:off x="800100" y="723900"/>
            <a:ext cx="10591800" cy="0"/>
          </a:xfrm>
          <a:prstGeom prst="straightConnector1">
            <a:avLst/>
          </a:prstGeom>
          <a:noFill/>
          <a:ln cap="flat" cmpd="sng" w="444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17" name="Google Shape;117;p4"/>
          <p:cNvCxnSpPr/>
          <p:nvPr/>
        </p:nvCxnSpPr>
        <p:spPr>
          <a:xfrm>
            <a:off x="800100" y="6142781"/>
            <a:ext cx="10591800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18" name="Google Shape;118;p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Lustria"/>
              <a:ea typeface="Lustria"/>
              <a:cs typeface="Lustria"/>
              <a:sym typeface="Lustria"/>
            </a:endParaRPr>
          </a:p>
        </p:txBody>
      </p:sp>
      <p:sp>
        <p:nvSpPr>
          <p:cNvPr id="119" name="Google Shape;119;p4"/>
          <p:cNvSpPr txBox="1"/>
          <p:nvPr>
            <p:ph type="title"/>
          </p:nvPr>
        </p:nvSpPr>
        <p:spPr>
          <a:xfrm>
            <a:off x="1969770" y="5852162"/>
            <a:ext cx="5965190" cy="7468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Open Sans"/>
              <a:buNone/>
            </a:pPr>
            <a:r>
              <a:rPr lang="en-US"/>
              <a:t>ESCUELA EN LA VIDA </a:t>
            </a:r>
            <a:endParaRPr/>
          </a:p>
        </p:txBody>
      </p:sp>
      <p:pic>
        <p:nvPicPr>
          <p:cNvPr id="120" name="Google Shape;120;p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03510" y="406400"/>
            <a:ext cx="7784979" cy="51964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1" name="Google Shape;121;p4"/>
          <p:cNvCxnSpPr/>
          <p:nvPr/>
        </p:nvCxnSpPr>
        <p:spPr>
          <a:xfrm>
            <a:off x="1969770" y="5719083"/>
            <a:ext cx="8229600" cy="0"/>
          </a:xfrm>
          <a:prstGeom prst="straightConnector1">
            <a:avLst/>
          </a:prstGeom>
          <a:noFill/>
          <a:ln cap="flat" cmpd="sng" w="444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6" name="Google Shape;126;p5"/>
          <p:cNvCxnSpPr/>
          <p:nvPr/>
        </p:nvCxnSpPr>
        <p:spPr>
          <a:xfrm>
            <a:off x="800100" y="723900"/>
            <a:ext cx="10591800" cy="0"/>
          </a:xfrm>
          <a:prstGeom prst="straightConnector1">
            <a:avLst/>
          </a:prstGeom>
          <a:noFill/>
          <a:ln cap="flat" cmpd="sng" w="444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27" name="Google Shape;127;p5"/>
          <p:cNvCxnSpPr/>
          <p:nvPr/>
        </p:nvCxnSpPr>
        <p:spPr>
          <a:xfrm>
            <a:off x="800100" y="6142781"/>
            <a:ext cx="10591800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28" name="Google Shape;128;p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Lustria"/>
              <a:ea typeface="Lustria"/>
              <a:cs typeface="Lustria"/>
              <a:sym typeface="Lustria"/>
            </a:endParaRPr>
          </a:p>
        </p:txBody>
      </p:sp>
      <p:sp>
        <p:nvSpPr>
          <p:cNvPr id="129" name="Google Shape;129;p5"/>
          <p:cNvSpPr txBox="1"/>
          <p:nvPr>
            <p:ph type="title"/>
          </p:nvPr>
        </p:nvSpPr>
        <p:spPr>
          <a:xfrm>
            <a:off x="647700" y="871759"/>
            <a:ext cx="10925176" cy="11288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Open Sans"/>
              <a:buNone/>
            </a:pPr>
            <a:r>
              <a:rPr lang="en-US" sz="5400"/>
              <a:t>EL TERRITORIO COMO COAUTOR</a:t>
            </a:r>
            <a:endParaRPr/>
          </a:p>
        </p:txBody>
      </p:sp>
      <p:cxnSp>
        <p:nvCxnSpPr>
          <p:cNvPr id="130" name="Google Shape;130;p5"/>
          <p:cNvCxnSpPr/>
          <p:nvPr/>
        </p:nvCxnSpPr>
        <p:spPr>
          <a:xfrm>
            <a:off x="800100" y="723900"/>
            <a:ext cx="10591800" cy="0"/>
          </a:xfrm>
          <a:prstGeom prst="straightConnector1">
            <a:avLst/>
          </a:prstGeom>
          <a:noFill/>
          <a:ln cap="flat" cmpd="sng" w="444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</p:cxnSp>
      <p:pic>
        <p:nvPicPr>
          <p:cNvPr id="131" name="Google Shape;131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9124" y="1708805"/>
            <a:ext cx="3084957" cy="42774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5"/>
          <p:cNvPicPr preferRelativeResize="0"/>
          <p:nvPr>
            <p:ph idx="1" type="body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72264" y="1919840"/>
            <a:ext cx="4271611" cy="284651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3" name="Google Shape;133;p5"/>
          <p:cNvCxnSpPr/>
          <p:nvPr/>
        </p:nvCxnSpPr>
        <p:spPr>
          <a:xfrm>
            <a:off x="800100" y="6147890"/>
            <a:ext cx="10591800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</p:cxnSp>
      <p:pic>
        <p:nvPicPr>
          <p:cNvPr id="134" name="Google Shape;134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487920" y="1803044"/>
            <a:ext cx="2903979" cy="40022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9" name="Google Shape;139;p6"/>
          <p:cNvCxnSpPr/>
          <p:nvPr/>
        </p:nvCxnSpPr>
        <p:spPr>
          <a:xfrm>
            <a:off x="800100" y="723900"/>
            <a:ext cx="10591800" cy="0"/>
          </a:xfrm>
          <a:prstGeom prst="straightConnector1">
            <a:avLst/>
          </a:prstGeom>
          <a:noFill/>
          <a:ln cap="flat" cmpd="sng" w="444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40" name="Google Shape;140;p6"/>
          <p:cNvCxnSpPr/>
          <p:nvPr/>
        </p:nvCxnSpPr>
        <p:spPr>
          <a:xfrm>
            <a:off x="800100" y="6142781"/>
            <a:ext cx="10591800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1" name="Google Shape;141;p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Lustria"/>
              <a:ea typeface="Lustria"/>
              <a:cs typeface="Lustria"/>
              <a:sym typeface="Lustria"/>
            </a:endParaRPr>
          </a:p>
        </p:txBody>
      </p:sp>
      <p:sp>
        <p:nvSpPr>
          <p:cNvPr id="142" name="Google Shape;142;p6"/>
          <p:cNvSpPr txBox="1"/>
          <p:nvPr>
            <p:ph type="title"/>
          </p:nvPr>
        </p:nvSpPr>
        <p:spPr>
          <a:xfrm>
            <a:off x="5604552" y="871758"/>
            <a:ext cx="5825448" cy="38711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Open Sans"/>
              <a:buNone/>
            </a:pPr>
            <a:r>
              <a:rPr lang="en-US" sz="5400"/>
              <a:t>CENTROS DE INTERÉS </a:t>
            </a:r>
            <a:endParaRPr/>
          </a:p>
        </p:txBody>
      </p:sp>
      <p:sp>
        <p:nvSpPr>
          <p:cNvPr id="143" name="Google Shape;143;p6"/>
          <p:cNvSpPr txBox="1"/>
          <p:nvPr>
            <p:ph idx="1" type="body"/>
          </p:nvPr>
        </p:nvSpPr>
        <p:spPr>
          <a:xfrm>
            <a:off x="5619964" y="2524125"/>
            <a:ext cx="5825448" cy="32670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2500" lnSpcReduction="20000"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2000">
                <a:solidFill>
                  <a:schemeClr val="dk1"/>
                </a:solidFill>
              </a:rPr>
              <a:t>Son el corazón pedagógico de la transformación. </a:t>
            </a:r>
            <a:endParaRPr/>
          </a:p>
          <a:p>
            <a:pPr indent="-342900" lvl="0" marL="3429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</a:rPr>
              <a:t>Transforman el aula en un </a:t>
            </a:r>
            <a:r>
              <a:rPr lang="en-US" sz="2000">
                <a:solidFill>
                  <a:schemeClr val="dk1"/>
                </a:solidFill>
              </a:rPr>
              <a:t>universo</a:t>
            </a:r>
            <a:r>
              <a:rPr lang="en-US" sz="2000">
                <a:solidFill>
                  <a:schemeClr val="dk1"/>
                </a:solidFill>
              </a:rPr>
              <a:t> de posibilidades </a:t>
            </a:r>
            <a:endParaRPr/>
          </a:p>
          <a:p>
            <a:pPr indent="-342900" lvl="0" marL="3429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</a:rPr>
              <a:t>Expanden el aprendizaje más allá del aula</a:t>
            </a:r>
            <a:endParaRPr/>
          </a:p>
          <a:p>
            <a:pPr indent="-342900" lvl="0" marL="3429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</a:rPr>
              <a:t>El maestro como creador de mundos </a:t>
            </a:r>
            <a:endParaRPr/>
          </a:p>
          <a:p>
            <a:pPr indent="-342900" lvl="0" marL="3429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</a:rPr>
              <a:t>El estudiante como protagonista </a:t>
            </a:r>
            <a:endParaRPr/>
          </a:p>
          <a:p>
            <a:pPr indent="-342900" lvl="0" marL="3429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</a:rPr>
              <a:t>Rompen los moldes </a:t>
            </a:r>
            <a:r>
              <a:rPr lang="en-US" sz="2000">
                <a:solidFill>
                  <a:schemeClr val="dk1"/>
                </a:solidFill>
              </a:rPr>
              <a:t>tradicionales</a:t>
            </a:r>
            <a:r>
              <a:rPr lang="en-US" sz="2000">
                <a:solidFill>
                  <a:schemeClr val="dk1"/>
                </a:solidFill>
              </a:rPr>
              <a:t> </a:t>
            </a:r>
            <a:endParaRPr/>
          </a:p>
          <a:p>
            <a:pPr indent="-342900" lvl="0" marL="3429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</a:rPr>
              <a:t>Parten de lo que importa </a:t>
            </a:r>
            <a:endParaRPr/>
          </a:p>
          <a:p>
            <a:pPr indent="-342900" lvl="0" marL="3429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</a:rPr>
              <a:t>Arraigo en el territorio  </a:t>
            </a:r>
            <a:endParaRPr/>
          </a:p>
        </p:txBody>
      </p:sp>
      <p:pic>
        <p:nvPicPr>
          <p:cNvPr id="144" name="Google Shape;144;p6"/>
          <p:cNvPicPr preferRelativeResize="0"/>
          <p:nvPr>
            <p:ph idx="4294967295" type="body"/>
          </p:nvPr>
        </p:nvPicPr>
        <p:blipFill rotWithShape="1">
          <a:blip r:embed="rId3">
            <a:alphaModFix/>
          </a:blip>
          <a:srcRect b="944" l="0" r="-2" t="4484"/>
          <a:stretch/>
        </p:blipFill>
        <p:spPr>
          <a:xfrm>
            <a:off x="1" y="210312"/>
            <a:ext cx="5330951" cy="640994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5" name="Google Shape;145;p6"/>
          <p:cNvCxnSpPr/>
          <p:nvPr/>
        </p:nvCxnSpPr>
        <p:spPr>
          <a:xfrm>
            <a:off x="5723776" y="723900"/>
            <a:ext cx="5706224" cy="0"/>
          </a:xfrm>
          <a:prstGeom prst="straightConnector1">
            <a:avLst/>
          </a:prstGeom>
          <a:noFill/>
          <a:ln cap="flat" cmpd="sng" w="444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46" name="Google Shape;146;p6"/>
          <p:cNvCxnSpPr/>
          <p:nvPr/>
        </p:nvCxnSpPr>
        <p:spPr>
          <a:xfrm>
            <a:off x="5723776" y="6134100"/>
            <a:ext cx="5668124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Google Shape;151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55842" y="1156982"/>
            <a:ext cx="1993565" cy="26580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129521" y="884760"/>
            <a:ext cx="2097206" cy="17522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69707" y="3955289"/>
            <a:ext cx="2097206" cy="20179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489275" y="884760"/>
            <a:ext cx="2981202" cy="16765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596129" y="2944448"/>
            <a:ext cx="1817370" cy="2423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789819" y="2743709"/>
            <a:ext cx="2695575" cy="1516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7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6837306" y="1045043"/>
            <a:ext cx="1137197" cy="15162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7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8914610" y="3145188"/>
            <a:ext cx="2695575" cy="20216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7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 flipH="1">
            <a:off x="5789819" y="4442374"/>
            <a:ext cx="2733149" cy="14556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Lustria"/>
              <a:ea typeface="Lustria"/>
              <a:cs typeface="Lustria"/>
              <a:sym typeface="Lustria"/>
            </a:endParaRPr>
          </a:p>
        </p:txBody>
      </p:sp>
      <p:sp>
        <p:nvSpPr>
          <p:cNvPr id="165" name="Google Shape;165;p8"/>
          <p:cNvSpPr txBox="1"/>
          <p:nvPr>
            <p:ph type="title"/>
          </p:nvPr>
        </p:nvSpPr>
        <p:spPr>
          <a:xfrm>
            <a:off x="700088" y="909637"/>
            <a:ext cx="6400800" cy="13075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Open Sans"/>
              <a:buNone/>
            </a:pPr>
            <a:r>
              <a:rPr lang="en-US"/>
              <a:t>SEIS EJES ESTRATÉGICOS</a:t>
            </a:r>
            <a:endParaRPr/>
          </a:p>
        </p:txBody>
      </p:sp>
      <p:cxnSp>
        <p:nvCxnSpPr>
          <p:cNvPr id="166" name="Google Shape;166;p8"/>
          <p:cNvCxnSpPr/>
          <p:nvPr/>
        </p:nvCxnSpPr>
        <p:spPr>
          <a:xfrm>
            <a:off x="804672" y="723900"/>
            <a:ext cx="10588752" cy="0"/>
          </a:xfrm>
          <a:prstGeom prst="straightConnector1">
            <a:avLst/>
          </a:prstGeom>
          <a:noFill/>
          <a:ln cap="flat" cmpd="sng" w="444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67" name="Google Shape;167;p8"/>
          <p:cNvSpPr txBox="1"/>
          <p:nvPr>
            <p:ph idx="1" type="body"/>
          </p:nvPr>
        </p:nvSpPr>
        <p:spPr>
          <a:xfrm>
            <a:off x="700088" y="2221992"/>
            <a:ext cx="6400800" cy="37398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2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AutoNum type="arabicPeriod"/>
            </a:pPr>
            <a:r>
              <a:rPr lang="en-US"/>
              <a:t>Armonización y articulación curricular </a:t>
            </a:r>
            <a:endParaRPr/>
          </a:p>
          <a:p>
            <a:pPr indent="-457200" lvl="0" marL="4572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AutoNum type="arabicPeriod"/>
            </a:pPr>
            <a:r>
              <a:rPr lang="en-US"/>
              <a:t>Liderazgo pedagógico y capacidades territoriales </a:t>
            </a:r>
            <a:endParaRPr/>
          </a:p>
          <a:p>
            <a:pPr indent="-457200" lvl="0" marL="4572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AutoNum type="arabicPeriod"/>
            </a:pPr>
            <a:r>
              <a:rPr lang="en-US"/>
              <a:t>Pensamiento y comunicación como campos transversales del desarrollo humano </a:t>
            </a:r>
            <a:endParaRPr/>
          </a:p>
          <a:p>
            <a:pPr indent="-457200" lvl="0" marL="4572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AutoNum type="arabicPeriod"/>
            </a:pPr>
            <a:r>
              <a:rPr lang="en-US"/>
              <a:t>Cuerpo, expresión, artes, culturas y deporte </a:t>
            </a:r>
            <a:endParaRPr/>
          </a:p>
          <a:p>
            <a:pPr indent="-457200" lvl="0" marL="4572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AutoNum type="arabicPeriod"/>
            </a:pPr>
            <a:r>
              <a:rPr lang="en-US"/>
              <a:t>Talento humano y comunidades de aprendizaje </a:t>
            </a:r>
            <a:endParaRPr/>
          </a:p>
          <a:p>
            <a:pPr indent="-457200" lvl="0" marL="4572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AutoNum type="arabicPeriod"/>
            </a:pPr>
            <a:r>
              <a:rPr lang="en-US"/>
              <a:t>Interculturalidad y Educación propia </a:t>
            </a:r>
            <a:endParaRPr/>
          </a:p>
        </p:txBody>
      </p:sp>
      <p:pic>
        <p:nvPicPr>
          <p:cNvPr id="168" name="Google Shape;168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20217" y="877065"/>
            <a:ext cx="3414508" cy="511536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9" name="Google Shape;169;p8"/>
          <p:cNvCxnSpPr/>
          <p:nvPr/>
        </p:nvCxnSpPr>
        <p:spPr>
          <a:xfrm>
            <a:off x="809065" y="6145599"/>
            <a:ext cx="10582835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9"/>
          <p:cNvSpPr txBox="1"/>
          <p:nvPr>
            <p:ph type="ctrTitle"/>
          </p:nvPr>
        </p:nvSpPr>
        <p:spPr>
          <a:xfrm>
            <a:off x="704088" y="889820"/>
            <a:ext cx="9989574" cy="359860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Open Sans"/>
              <a:buNone/>
            </a:pPr>
            <a:r>
              <a:rPr lang="en-US"/>
              <a:t>CI HERBOLARIA </a:t>
            </a:r>
            <a:endParaRPr/>
          </a:p>
        </p:txBody>
      </p:sp>
      <p:sp>
        <p:nvSpPr>
          <p:cNvPr id="176" name="Google Shape;176;p9"/>
          <p:cNvSpPr txBox="1"/>
          <p:nvPr>
            <p:ph idx="1" type="subTitle"/>
          </p:nvPr>
        </p:nvSpPr>
        <p:spPr>
          <a:xfrm>
            <a:off x="704088" y="1673352"/>
            <a:ext cx="7642670" cy="41178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</p:txBody>
      </p:sp>
      <p:pic>
        <p:nvPicPr>
          <p:cNvPr id="177" name="Google Shape;177;p9"/>
          <p:cNvPicPr preferRelativeResize="0"/>
          <p:nvPr>
            <p:ph idx="4294967295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93062" y="2240756"/>
            <a:ext cx="3205162" cy="2376487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78" name="Google Shape;178;p9"/>
          <p:cNvGraphicFramePr/>
          <p:nvPr/>
        </p:nvGraphicFramePr>
        <p:xfrm>
          <a:off x="850392" y="1673353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{5EF2636D-FDCA-413D-B586-45C3C428EA03}</a:tableStyleId>
              </a:tblPr>
              <a:tblGrid>
                <a:gridCol w="653875"/>
                <a:gridCol w="1340600"/>
                <a:gridCol w="5501900"/>
              </a:tblGrid>
              <a:tr h="4071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00" u="none" cap="none" strike="noStrike"/>
                        <a:t>Eje 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00"/>
                        <a:t>Descripción 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00"/>
                        <a:t>Como se manifiesta 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6123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6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Interculturalidad 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Se recuperan recetas ancestrales, se valoran </a:t>
                      </a:r>
                      <a:r>
                        <a:rPr lang="en-US" sz="1200"/>
                        <a:t>prácticas</a:t>
                      </a:r>
                      <a:r>
                        <a:rPr lang="en-US" sz="1200"/>
                        <a:t> agrícolas tradicionales y se reconoce el conocimiento campesino como científico 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6885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4 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Cuerpo y expresión 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Los estudiantes aprenden haciendo, desarrollan sensibilidad estética en presentación de productos, exploran texturas y aromas y realización de libro 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7127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3 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Pensamiento y comunicación 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Se trabajan matemáticas (proporciones y medidas),  ciencias naturales (procesos químicos), lenguaje (escritura de recetarios) tecnología (conservación)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4917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1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Articulación curricular 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CI conecta con Ciencias Naturales, Matemáticas, Ciencias Sociales, Emprendimiento, Lenguaje, Artística, PRAES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4917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2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Liderazgo Pedagógico 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El rector y/o grupo de maestros gestiona alianzas 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4917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5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Comunidades de aprendizaje 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Trabajo colaborativo en CDA. Se documenta la experiencia y se comparte. </a:t>
                      </a:r>
                      <a:endParaRPr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0"/>
          <p:cNvSpPr txBox="1"/>
          <p:nvPr>
            <p:ph type="title"/>
          </p:nvPr>
        </p:nvSpPr>
        <p:spPr>
          <a:xfrm>
            <a:off x="715383" y="847725"/>
            <a:ext cx="10632067" cy="962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Open Sans"/>
              <a:buNone/>
            </a:pPr>
            <a:r>
              <a:rPr lang="en-US"/>
              <a:t>ARMONIZACIÓN CURRICULAR </a:t>
            </a:r>
            <a:endParaRPr/>
          </a:p>
        </p:txBody>
      </p:sp>
      <p:sp>
        <p:nvSpPr>
          <p:cNvPr id="184" name="Google Shape;184;p10"/>
          <p:cNvSpPr txBox="1"/>
          <p:nvPr>
            <p:ph idx="1" type="body"/>
          </p:nvPr>
        </p:nvSpPr>
        <p:spPr>
          <a:xfrm>
            <a:off x="1981200" y="2057400"/>
            <a:ext cx="9503663" cy="40322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>
                <a:solidFill>
                  <a:schemeClr val="dk1"/>
                </a:solidFill>
              </a:rPr>
              <a:t>Es el proceso mediante el cual el EE construye convergencia entre su horizonte institucional (visón, misión, principios del PEI) y los CI donde ambos se </a:t>
            </a:r>
            <a:r>
              <a:rPr lang="en-US">
                <a:solidFill>
                  <a:schemeClr val="dk1"/>
                </a:solidFill>
              </a:rPr>
              <a:t>potencian</a:t>
            </a:r>
            <a:r>
              <a:rPr lang="en-US">
                <a:solidFill>
                  <a:schemeClr val="dk1"/>
                </a:solidFill>
              </a:rPr>
              <a:t> mutuamente. </a:t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>
                <a:solidFill>
                  <a:schemeClr val="dk1"/>
                </a:solidFill>
              </a:rPr>
              <a:t>Acciones:</a:t>
            </a:r>
            <a:endParaRPr/>
          </a:p>
          <a:p>
            <a:pPr indent="-342900" lvl="0" marL="3429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ustria"/>
              <a:buChar char="-"/>
            </a:pPr>
            <a:r>
              <a:rPr lang="en-US">
                <a:solidFill>
                  <a:schemeClr val="dk1"/>
                </a:solidFill>
              </a:rPr>
              <a:t>Revisión del PEI</a:t>
            </a:r>
            <a:endParaRPr/>
          </a:p>
          <a:p>
            <a:pPr indent="-342900" lvl="0" marL="3429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ustria"/>
              <a:buChar char="-"/>
            </a:pPr>
            <a:r>
              <a:rPr lang="en-US">
                <a:solidFill>
                  <a:schemeClr val="dk1"/>
                </a:solidFill>
              </a:rPr>
              <a:t>Identificación de convergencia </a:t>
            </a:r>
            <a:endParaRPr/>
          </a:p>
          <a:p>
            <a:pPr indent="-342900" lvl="0" marL="3429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ustria"/>
              <a:buChar char="-"/>
            </a:pPr>
            <a:r>
              <a:rPr lang="en-US">
                <a:solidFill>
                  <a:schemeClr val="dk1"/>
                </a:solidFill>
              </a:rPr>
              <a:t>Construcción de coherencia </a:t>
            </a:r>
            <a:endParaRPr/>
          </a:p>
          <a:p>
            <a:pPr indent="-342900" lvl="0" marL="3429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ustria"/>
              <a:buChar char="-"/>
            </a:pPr>
            <a:r>
              <a:rPr lang="en-US">
                <a:solidFill>
                  <a:schemeClr val="dk1"/>
                </a:solidFill>
              </a:rPr>
              <a:t>Actualización </a:t>
            </a:r>
            <a:endParaRPr/>
          </a:p>
        </p:txBody>
      </p:sp>
      <p:pic>
        <p:nvPicPr>
          <p:cNvPr id="185" name="Google Shape;185;p10"/>
          <p:cNvPicPr preferRelativeResize="0"/>
          <p:nvPr>
            <p:ph idx="4294967295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260472"/>
            <a:ext cx="1981201" cy="3032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1"/>
          <p:cNvSpPr txBox="1"/>
          <p:nvPr>
            <p:ph type="title"/>
          </p:nvPr>
        </p:nvSpPr>
        <p:spPr>
          <a:xfrm>
            <a:off x="715383" y="1133476"/>
            <a:ext cx="10632067" cy="123824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Open Sans"/>
              <a:buNone/>
            </a:pPr>
            <a:r>
              <a:rPr lang="en-US"/>
              <a:t>ARTICULACIÓN CURRICULAR </a:t>
            </a:r>
            <a:endParaRPr/>
          </a:p>
        </p:txBody>
      </p:sp>
      <p:sp>
        <p:nvSpPr>
          <p:cNvPr id="191" name="Google Shape;191;p11"/>
          <p:cNvSpPr txBox="1"/>
          <p:nvPr>
            <p:ph idx="1" type="body"/>
          </p:nvPr>
        </p:nvSpPr>
        <p:spPr>
          <a:xfrm>
            <a:off x="715383" y="2459737"/>
            <a:ext cx="9416169" cy="36299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>
                <a:solidFill>
                  <a:schemeClr val="dk1"/>
                </a:solidFill>
              </a:rPr>
              <a:t>Integrar los CI con las áreas básicas y fundamentales, proyectos pedagógicos y transversales, superando la fragmentación curricular y construyendo tejido pedagógico coherente. </a:t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>
                <a:solidFill>
                  <a:schemeClr val="dk1"/>
                </a:solidFill>
              </a:rPr>
              <a:t>Se busca que el conocimiento disciplinar se aplique, se comprenda y se transforme a través de experiencias significativas, mientras los CI se nutren del rigor conceptual de las disciplinas. </a:t>
            </a:r>
            <a:endParaRPr/>
          </a:p>
        </p:txBody>
      </p:sp>
      <p:pic>
        <p:nvPicPr>
          <p:cNvPr id="192" name="Google Shape;192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31552" y="2352479"/>
            <a:ext cx="2060448" cy="37371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2"/>
          <p:cNvSpPr txBox="1"/>
          <p:nvPr>
            <p:ph type="title"/>
          </p:nvPr>
        </p:nvSpPr>
        <p:spPr>
          <a:xfrm>
            <a:off x="715383" y="1066800"/>
            <a:ext cx="10632067" cy="17049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Open Sans"/>
              <a:buNone/>
            </a:pPr>
            <a:r>
              <a:rPr lang="en-US"/>
              <a:t>RUTA PROGRESIVA DE ARTICULACIÓN </a:t>
            </a:r>
            <a:endParaRPr/>
          </a:p>
        </p:txBody>
      </p:sp>
      <p:sp>
        <p:nvSpPr>
          <p:cNvPr id="198" name="Google Shape;198;p12"/>
          <p:cNvSpPr txBox="1"/>
          <p:nvPr>
            <p:ph idx="1" type="body"/>
          </p:nvPr>
        </p:nvSpPr>
        <p:spPr>
          <a:xfrm>
            <a:off x="715383" y="2706625"/>
            <a:ext cx="10632067" cy="33830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>
                <a:solidFill>
                  <a:schemeClr val="dk1"/>
                </a:solidFill>
              </a:rPr>
              <a:t>1- Vinculación del CI al currículo: </a:t>
            </a:r>
            <a:r>
              <a:rPr lang="en-US" sz="2000">
                <a:solidFill>
                  <a:schemeClr val="dk1"/>
                </a:solidFill>
              </a:rPr>
              <a:t>Identificación de competencias, contenidos que se integran y áreas obligatorias y fundamentales convergen. </a:t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>
                <a:solidFill>
                  <a:schemeClr val="dk1"/>
                </a:solidFill>
              </a:rPr>
              <a:t>2- Conexión con proyectos pedagógicos transversales: </a:t>
            </a:r>
            <a:r>
              <a:rPr lang="en-US" sz="2000">
                <a:solidFill>
                  <a:schemeClr val="dk1"/>
                </a:solidFill>
              </a:rPr>
              <a:t>Integración estratégica, todos conversan entre sí.  </a:t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>
                <a:solidFill>
                  <a:schemeClr val="dk1"/>
                </a:solidFill>
              </a:rPr>
              <a:t>3- Diseño de acuerdos pedagógicos: </a:t>
            </a:r>
            <a:r>
              <a:rPr lang="en-US" sz="2000">
                <a:solidFill>
                  <a:schemeClr val="dk1"/>
                </a:solidFill>
              </a:rPr>
              <a:t>metodologías colaborativas, acuerdos en planeación y evaluación, formatos comunes y trabajo colaborativo entre docentes. </a:t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>
                <a:solidFill>
                  <a:schemeClr val="dk1"/>
                </a:solidFill>
              </a:rPr>
              <a:t>4- Evaluación formativa: </a:t>
            </a:r>
            <a:r>
              <a:rPr lang="en-US" sz="2000">
                <a:solidFill>
                  <a:schemeClr val="dk1"/>
                </a:solidFill>
              </a:rPr>
              <a:t>SIEE y el uso de resultados.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Lustria"/>
              <a:ea typeface="Lustria"/>
              <a:cs typeface="Lustria"/>
              <a:sym typeface="Lustria"/>
            </a:endParaRPr>
          </a:p>
        </p:txBody>
      </p:sp>
      <p:sp>
        <p:nvSpPr>
          <p:cNvPr id="204" name="Google Shape;204;p13"/>
          <p:cNvSpPr txBox="1"/>
          <p:nvPr>
            <p:ph type="title"/>
          </p:nvPr>
        </p:nvSpPr>
        <p:spPr>
          <a:xfrm>
            <a:off x="704088" y="914400"/>
            <a:ext cx="10780776" cy="11802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Open Sans"/>
              <a:buNone/>
            </a:pPr>
            <a:r>
              <a:rPr lang="en-US"/>
              <a:t>RESIGNIFICACIÓN DEL TIEMPO ESCOLAR </a:t>
            </a:r>
            <a:endParaRPr/>
          </a:p>
        </p:txBody>
      </p:sp>
      <p:cxnSp>
        <p:nvCxnSpPr>
          <p:cNvPr id="205" name="Google Shape;205;p13"/>
          <p:cNvCxnSpPr/>
          <p:nvPr/>
        </p:nvCxnSpPr>
        <p:spPr>
          <a:xfrm>
            <a:off x="804672" y="722376"/>
            <a:ext cx="1638300" cy="0"/>
          </a:xfrm>
          <a:prstGeom prst="straightConnector1">
            <a:avLst/>
          </a:prstGeom>
          <a:noFill/>
          <a:ln cap="flat" cmpd="sng" w="444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</p:cxnSp>
      <p:pic>
        <p:nvPicPr>
          <p:cNvPr id="206" name="Google Shape;206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4672" y="2005644"/>
            <a:ext cx="5549902" cy="3690684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13"/>
          <p:cNvSpPr txBox="1"/>
          <p:nvPr>
            <p:ph idx="1" type="body"/>
          </p:nvPr>
        </p:nvSpPr>
        <p:spPr>
          <a:xfrm>
            <a:off x="6664960" y="2346960"/>
            <a:ext cx="4819903" cy="37754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</a:pPr>
            <a:r>
              <a:rPr lang="en-US" sz="1900"/>
              <a:t>Transformar la manera en que se vive, organiza y aprovecha el tiempo en las IE, para que contribuya al desarrollo integral de los niños, las niñas, adolescentes y jóvenes. 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</a:pPr>
            <a:r>
              <a:rPr lang="en-US" sz="1900"/>
              <a:t>La escuela es un lugar donde se construyen relaciones, proyectos de vida, habilidades socioemocionales, ciudadanía, cultura, pensamiento crítico, creatividad y bienestar. Por eso, el tiempo escolar debe organizarse de manera más flexible, pertinente y contextualizada. 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11278" y="838200"/>
            <a:ext cx="8569444" cy="5200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hronicleVTI">
  <a:themeElements>
    <a:clrScheme name="Chronicle">
      <a:dk1>
        <a:srgbClr val="000000"/>
      </a:dk1>
      <a:lt1>
        <a:srgbClr val="FFFFFF"/>
      </a:lt1>
      <a:dk2>
        <a:srgbClr val="1C1C32"/>
      </a:dk2>
      <a:lt2>
        <a:srgbClr val="F8F4F1"/>
      </a:lt2>
      <a:accent1>
        <a:srgbClr val="734B67"/>
      </a:accent1>
      <a:accent2>
        <a:srgbClr val="959EBB"/>
      </a:accent2>
      <a:accent3>
        <a:srgbClr val="596781"/>
      </a:accent3>
      <a:accent4>
        <a:srgbClr val="7F6E8C"/>
      </a:accent4>
      <a:accent5>
        <a:srgbClr val="DB9A8F"/>
      </a:accent5>
      <a:accent6>
        <a:srgbClr val="C29AB1"/>
      </a:accent6>
      <a:hlink>
        <a:srgbClr val="778BA2"/>
      </a:hlink>
      <a:folHlink>
        <a:srgbClr val="A27C9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2026-05-29T00:36:01Z</dcterms:created>
  <dc:creator>Olga Lucia Salinas Alvarez</dc:creator>
</cp:coreProperties>
</file>