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embeddedFontLst>
    <p:embeddedFont>
      <p:font typeface="ADLaM Display"/>
      <p:regular r:id="rId17"/>
    </p:embeddedFont>
    <p:embeddedFont>
      <p:font typeface="Lustria"/>
      <p:regular r:id="rId18"/>
    </p:embeddedFont>
    <p:embeddedFont>
      <p:font typeface="Open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ijQ/7QYpVy/lfS0GNxeQOxxoAL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.fntdata"/><Relationship Id="rId11" Type="http://schemas.openxmlformats.org/officeDocument/2006/relationships/slide" Target="slides/slide7.xml"/><Relationship Id="rId22" Type="http://schemas.openxmlformats.org/officeDocument/2006/relationships/font" Target="fonts/OpenSans-boldItalic.fntdata"/><Relationship Id="rId10" Type="http://schemas.openxmlformats.org/officeDocument/2006/relationships/slide" Target="slides/slide6.xml"/><Relationship Id="rId21" Type="http://schemas.openxmlformats.org/officeDocument/2006/relationships/font" Target="fonts/OpenSans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ADLaMDisplay-regular.fnt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OpenSans-regular.fntdata"/><Relationship Id="rId6" Type="http://schemas.openxmlformats.org/officeDocument/2006/relationships/slide" Target="slides/slide2.xml"/><Relationship Id="rId18" Type="http://schemas.openxmlformats.org/officeDocument/2006/relationships/font" Target="fonts/Lustria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CO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type="ctrTitle"/>
          </p:nvPr>
        </p:nvSpPr>
        <p:spPr>
          <a:xfrm>
            <a:off x="704088" y="889820"/>
            <a:ext cx="9989574" cy="3598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Open Sans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" type="subTitle"/>
          </p:nvPr>
        </p:nvSpPr>
        <p:spPr>
          <a:xfrm>
            <a:off x="704088" y="4488426"/>
            <a:ext cx="6991776" cy="13027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14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/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" type="body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/>
          <p:nvPr>
            <p:ph type="title"/>
          </p:nvPr>
        </p:nvSpPr>
        <p:spPr>
          <a:xfrm>
            <a:off x="715383" y="1709738"/>
            <a:ext cx="10632067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pen San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" type="body"/>
          </p:nvPr>
        </p:nvSpPr>
        <p:spPr>
          <a:xfrm>
            <a:off x="715383" y="4589463"/>
            <a:ext cx="10632067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16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7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8"/>
          <p:cNvSpPr txBox="1"/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8"/>
          <p:cNvSpPr txBox="1"/>
          <p:nvPr>
            <p:ph idx="1" type="body"/>
          </p:nvPr>
        </p:nvSpPr>
        <p:spPr>
          <a:xfrm>
            <a:off x="704088" y="2221992"/>
            <a:ext cx="5212080" cy="3739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2" type="body"/>
          </p:nvPr>
        </p:nvSpPr>
        <p:spPr>
          <a:xfrm>
            <a:off x="6181344" y="2221992"/>
            <a:ext cx="5212080" cy="3739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18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8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8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9"/>
          <p:cNvSpPr txBox="1"/>
          <p:nvPr>
            <p:ph type="title"/>
          </p:nvPr>
        </p:nvSpPr>
        <p:spPr>
          <a:xfrm>
            <a:off x="704087" y="929147"/>
            <a:ext cx="10689336" cy="798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" type="body"/>
          </p:nvPr>
        </p:nvSpPr>
        <p:spPr>
          <a:xfrm>
            <a:off x="704088" y="1756538"/>
            <a:ext cx="5212080" cy="657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9"/>
          <p:cNvSpPr txBox="1"/>
          <p:nvPr>
            <p:ph idx="2" type="body"/>
          </p:nvPr>
        </p:nvSpPr>
        <p:spPr>
          <a:xfrm>
            <a:off x="704088" y="2442702"/>
            <a:ext cx="5212080" cy="3519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9"/>
          <p:cNvSpPr txBox="1"/>
          <p:nvPr>
            <p:ph idx="3" type="body"/>
          </p:nvPr>
        </p:nvSpPr>
        <p:spPr>
          <a:xfrm>
            <a:off x="6181344" y="1756538"/>
            <a:ext cx="5212080" cy="657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19"/>
          <p:cNvSpPr txBox="1"/>
          <p:nvPr>
            <p:ph idx="4" type="body"/>
          </p:nvPr>
        </p:nvSpPr>
        <p:spPr>
          <a:xfrm>
            <a:off x="6181344" y="2442702"/>
            <a:ext cx="5212080" cy="35191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9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0"/>
          <p:cNvSpPr txBox="1"/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0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1"/>
          <p:cNvSpPr txBox="1"/>
          <p:nvPr>
            <p:ph type="title"/>
          </p:nvPr>
        </p:nvSpPr>
        <p:spPr>
          <a:xfrm>
            <a:off x="704088" y="1069848"/>
            <a:ext cx="4093599" cy="13167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1"/>
          <p:cNvSpPr txBox="1"/>
          <p:nvPr>
            <p:ph idx="1" type="body"/>
          </p:nvPr>
        </p:nvSpPr>
        <p:spPr>
          <a:xfrm>
            <a:off x="5183188" y="1069848"/>
            <a:ext cx="6172200" cy="47912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21"/>
          <p:cNvSpPr txBox="1"/>
          <p:nvPr>
            <p:ph idx="2" type="body"/>
          </p:nvPr>
        </p:nvSpPr>
        <p:spPr>
          <a:xfrm>
            <a:off x="704088" y="2551176"/>
            <a:ext cx="4093599" cy="3319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21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1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2"/>
          <p:cNvSpPr txBox="1"/>
          <p:nvPr>
            <p:ph type="title"/>
          </p:nvPr>
        </p:nvSpPr>
        <p:spPr>
          <a:xfrm>
            <a:off x="704088" y="1066800"/>
            <a:ext cx="4103431" cy="131752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2"/>
          <p:cNvSpPr/>
          <p:nvPr>
            <p:ph idx="2" type="pic"/>
          </p:nvPr>
        </p:nvSpPr>
        <p:spPr>
          <a:xfrm>
            <a:off x="5183188" y="1066800"/>
            <a:ext cx="6172200" cy="479425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2"/>
          <p:cNvSpPr txBox="1"/>
          <p:nvPr>
            <p:ph idx="1" type="body"/>
          </p:nvPr>
        </p:nvSpPr>
        <p:spPr>
          <a:xfrm>
            <a:off x="704088" y="2552700"/>
            <a:ext cx="4103431" cy="3316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4176320" y="-1253693"/>
            <a:ext cx="3739896" cy="10691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4"/>
          <p:cNvSpPr txBox="1"/>
          <p:nvPr>
            <p:ph type="title"/>
          </p:nvPr>
        </p:nvSpPr>
        <p:spPr>
          <a:xfrm rot="5400000">
            <a:off x="7924366" y="2315931"/>
            <a:ext cx="4984956" cy="23490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4"/>
          <p:cNvSpPr txBox="1"/>
          <p:nvPr>
            <p:ph idx="1" type="body"/>
          </p:nvPr>
        </p:nvSpPr>
        <p:spPr>
          <a:xfrm rot="5400000">
            <a:off x="2513147" y="-746247"/>
            <a:ext cx="4984956" cy="84733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24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4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4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  <a:defRPr b="0" i="0" sz="40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3"/>
          <p:cNvSpPr txBox="1"/>
          <p:nvPr>
            <p:ph idx="1" type="body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-3429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-3302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-3175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-3175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12" name="Google Shape;12;p13"/>
          <p:cNvSpPr txBox="1"/>
          <p:nvPr>
            <p:ph idx="10" type="dt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‹#›</a:t>
            </a:fld>
            <a:endParaRPr/>
          </a:p>
        </p:txBody>
      </p:sp>
      <p:cxnSp>
        <p:nvCxnSpPr>
          <p:cNvPr id="15" name="Google Shape;15;p13"/>
          <p:cNvCxnSpPr/>
          <p:nvPr/>
        </p:nvCxnSpPr>
        <p:spPr>
          <a:xfrm>
            <a:off x="800100" y="723900"/>
            <a:ext cx="10591800" cy="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16" name="Google Shape;16;p13"/>
          <p:cNvCxnSpPr/>
          <p:nvPr/>
        </p:nvCxnSpPr>
        <p:spPr>
          <a:xfrm>
            <a:off x="800100" y="6142781"/>
            <a:ext cx="105918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youtube.com/watch?v=poV_9Vte7tg&amp;list=RDpoV_9Vte7tg&amp;start_radio=1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Relationship Id="rId5" Type="http://schemas.openxmlformats.org/officeDocument/2006/relationships/image" Target="../media/image14.png"/><Relationship Id="rId6" Type="http://schemas.openxmlformats.org/officeDocument/2006/relationships/image" Target="../media/image10.png"/><Relationship Id="rId7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91" name="Google Shape;91;p1"/>
          <p:cNvSpPr txBox="1"/>
          <p:nvPr>
            <p:ph type="ctrTitle"/>
          </p:nvPr>
        </p:nvSpPr>
        <p:spPr>
          <a:xfrm>
            <a:off x="5633343" y="1137215"/>
            <a:ext cx="5804426" cy="3376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Open Sans"/>
              <a:buNone/>
            </a:pPr>
            <a:r>
              <a:rPr lang="es-CO" sz="5100"/>
              <a:t>INSTITUCIÓN EDUCATIVA MANUEL QUINTERO PENILLA </a:t>
            </a:r>
            <a:endParaRPr/>
          </a:p>
        </p:txBody>
      </p:sp>
      <p:sp>
        <p:nvSpPr>
          <p:cNvPr id="92" name="Google Shape;92;p1"/>
          <p:cNvSpPr txBox="1"/>
          <p:nvPr>
            <p:ph idx="1" type="subTitle"/>
          </p:nvPr>
        </p:nvSpPr>
        <p:spPr>
          <a:xfrm>
            <a:off x="5633343" y="4698347"/>
            <a:ext cx="5412440" cy="10026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s-CO" sz="2200"/>
              <a:t>CARTAGO – VALLE DEL CAUCA </a:t>
            </a:r>
            <a:endParaRPr/>
          </a:p>
        </p:txBody>
      </p:sp>
      <p:cxnSp>
        <p:nvCxnSpPr>
          <p:cNvPr id="93" name="Google Shape;93;p1"/>
          <p:cNvCxnSpPr/>
          <p:nvPr/>
        </p:nvCxnSpPr>
        <p:spPr>
          <a:xfrm>
            <a:off x="5633343" y="723900"/>
            <a:ext cx="5715000" cy="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94" name="Google Shape;94;p1"/>
          <p:cNvCxnSpPr/>
          <p:nvPr/>
        </p:nvCxnSpPr>
        <p:spPr>
          <a:xfrm>
            <a:off x="5633343" y="6134100"/>
            <a:ext cx="5715000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95" name="Google Shape;9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387" y="932688"/>
            <a:ext cx="4458668" cy="49947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01" name="Google Shape;101;p2"/>
          <p:cNvSpPr txBox="1"/>
          <p:nvPr>
            <p:ph type="title"/>
          </p:nvPr>
        </p:nvSpPr>
        <p:spPr>
          <a:xfrm>
            <a:off x="704088" y="914400"/>
            <a:ext cx="10687812" cy="7981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es-CO"/>
              <a:t>MOMENTO II</a:t>
            </a:r>
            <a:endParaRPr/>
          </a:p>
        </p:txBody>
      </p:sp>
      <p:cxnSp>
        <p:nvCxnSpPr>
          <p:cNvPr id="102" name="Google Shape;102;p2"/>
          <p:cNvCxnSpPr/>
          <p:nvPr/>
        </p:nvCxnSpPr>
        <p:spPr>
          <a:xfrm>
            <a:off x="804672" y="723900"/>
            <a:ext cx="10588752" cy="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03" name="Google Shape;103;p2"/>
          <p:cNvSpPr txBox="1"/>
          <p:nvPr>
            <p:ph idx="1" type="body"/>
          </p:nvPr>
        </p:nvSpPr>
        <p:spPr>
          <a:xfrm>
            <a:off x="6935724" y="1364937"/>
            <a:ext cx="4191001" cy="41396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228600" lvl="1" marL="6858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s-CO"/>
              <a:t>Hoja de ruta entre el 2 de mayo y el 9 de octubre </a:t>
            </a:r>
            <a:endParaRPr/>
          </a:p>
          <a:p>
            <a:pPr indent="-228600" lvl="1" marL="68580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s-CO"/>
              <a:t>Dinámica y simultánea</a:t>
            </a:r>
            <a:endParaRPr/>
          </a:p>
          <a:p>
            <a:pPr indent="-228600" lvl="1" marL="68580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s-CO"/>
              <a:t>Aporta profundidad, intencionalidad, sostenibilidad y apropiación institucional de este proceso vivo. </a:t>
            </a:r>
            <a:endParaRPr/>
          </a:p>
          <a:p>
            <a:pPr indent="0" lvl="1" marL="45720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cxnSp>
        <p:nvCxnSpPr>
          <p:cNvPr id="104" name="Google Shape;104;p2"/>
          <p:cNvCxnSpPr/>
          <p:nvPr/>
        </p:nvCxnSpPr>
        <p:spPr>
          <a:xfrm>
            <a:off x="809065" y="6145599"/>
            <a:ext cx="10582835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105" name="Google Shape;10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6259" y="1946562"/>
            <a:ext cx="6744641" cy="3486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11" name="Google Shape;111;p3"/>
          <p:cNvSpPr txBox="1"/>
          <p:nvPr>
            <p:ph type="title"/>
          </p:nvPr>
        </p:nvSpPr>
        <p:spPr>
          <a:xfrm>
            <a:off x="704088" y="914400"/>
            <a:ext cx="10687812" cy="7981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es-CO"/>
              <a:t>DEL DISEÑO A LA ACCIÓN SITUADA </a:t>
            </a:r>
            <a:endParaRPr/>
          </a:p>
        </p:txBody>
      </p:sp>
      <p:cxnSp>
        <p:nvCxnSpPr>
          <p:cNvPr id="112" name="Google Shape;112;p3"/>
          <p:cNvCxnSpPr/>
          <p:nvPr/>
        </p:nvCxnSpPr>
        <p:spPr>
          <a:xfrm>
            <a:off x="804672" y="723900"/>
            <a:ext cx="10588752" cy="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113" name="Google Shape;11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721" y="1869439"/>
            <a:ext cx="5934946" cy="4139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"/>
          <p:cNvSpPr txBox="1"/>
          <p:nvPr>
            <p:ph idx="1" type="body"/>
          </p:nvPr>
        </p:nvSpPr>
        <p:spPr>
          <a:xfrm>
            <a:off x="6926580" y="2817401"/>
            <a:ext cx="4191001" cy="19470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CO"/>
              <a:t>Centros de Interés 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CO"/>
              <a:t>Resignificación del tiempo escolar 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CO"/>
              <a:t>Proyectos de aula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CO"/>
              <a:t>Aprendizaje Basado en Proyectos </a:t>
            </a:r>
            <a:endParaRPr/>
          </a:p>
        </p:txBody>
      </p:sp>
      <p:cxnSp>
        <p:nvCxnSpPr>
          <p:cNvPr id="115" name="Google Shape;115;p3"/>
          <p:cNvCxnSpPr/>
          <p:nvPr/>
        </p:nvCxnSpPr>
        <p:spPr>
          <a:xfrm>
            <a:off x="809065" y="6145599"/>
            <a:ext cx="10582835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21" name="Google Shape;121;p4"/>
          <p:cNvSpPr txBox="1"/>
          <p:nvPr>
            <p:ph type="title"/>
          </p:nvPr>
        </p:nvSpPr>
        <p:spPr>
          <a:xfrm>
            <a:off x="704088" y="914400"/>
            <a:ext cx="10687812" cy="7981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es-CO"/>
              <a:t>CENTRO DE INTERÉS </a:t>
            </a:r>
            <a:endParaRPr/>
          </a:p>
        </p:txBody>
      </p:sp>
      <p:cxnSp>
        <p:nvCxnSpPr>
          <p:cNvPr id="122" name="Google Shape;122;p4"/>
          <p:cNvCxnSpPr/>
          <p:nvPr/>
        </p:nvCxnSpPr>
        <p:spPr>
          <a:xfrm>
            <a:off x="804672" y="723900"/>
            <a:ext cx="10588752" cy="0"/>
          </a:xfrm>
          <a:prstGeom prst="straightConnector1">
            <a:avLst/>
          </a:prstGeom>
          <a:noFill/>
          <a:ln cap="flat" cmpd="sng" w="444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23" name="Google Shape;123;p4"/>
          <p:cNvSpPr txBox="1"/>
          <p:nvPr>
            <p:ph idx="1" type="body"/>
          </p:nvPr>
        </p:nvSpPr>
        <p:spPr>
          <a:xfrm>
            <a:off x="5522976" y="1849121"/>
            <a:ext cx="5868925" cy="41396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s-CO">
                <a:latin typeface="ADLaM Display"/>
                <a:ea typeface="ADLaM Display"/>
                <a:cs typeface="ADLaM Display"/>
                <a:sym typeface="ADLaM Display"/>
              </a:rPr>
              <a:t>Liderazgo de Proyectos: Ponte la camiseta Mundialista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b="1">
              <a:latin typeface="ADLaM Display"/>
              <a:ea typeface="ADLaM Display"/>
              <a:cs typeface="ADLaM Display"/>
              <a:sym typeface="ADLaM Display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rPr lang="es-CO" sz="1300"/>
              <a:t>Básica Primaria y Media Técnica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rPr b="1" lang="es-CO" sz="1300"/>
              <a:t>La emoción del fútbol y el espíritu mundialista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t/>
            </a:r>
            <a:endParaRPr sz="1300"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s-CO" sz="1300"/>
              <a:t>Día Mundial del Medio Ambiente 5 de junio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</a:pPr>
            <a:r>
              <a:rPr lang="es-CO" sz="1300"/>
              <a:t>La modalidad empresarial y el emprendimiento sostenible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t/>
            </a:r>
            <a:endParaRPr sz="13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</a:pPr>
            <a:r>
              <a:rPr lang="es-CO" sz="1300"/>
              <a:t>No es una actividad aislada, sino una experiencia donde los estudiantes crean un ambiente de mundial con un componente deportivo y académico </a:t>
            </a:r>
            <a:endParaRPr/>
          </a:p>
        </p:txBody>
      </p:sp>
      <p:cxnSp>
        <p:nvCxnSpPr>
          <p:cNvPr id="124" name="Google Shape;124;p4"/>
          <p:cNvCxnSpPr/>
          <p:nvPr/>
        </p:nvCxnSpPr>
        <p:spPr>
          <a:xfrm>
            <a:off x="809065" y="6145599"/>
            <a:ext cx="10582835" cy="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cxnSp>
      <p:pic>
        <p:nvPicPr>
          <p:cNvPr id="125" name="Google Shape;12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0663" y="1712594"/>
            <a:ext cx="3762376" cy="4381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90663" y="1712594"/>
            <a:ext cx="909638" cy="101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"/>
          <p:cNvSpPr txBox="1"/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es-CO"/>
              <a:t>APRENDIZAJE BASADO EN PROYECTOS </a:t>
            </a:r>
            <a:endParaRPr/>
          </a:p>
        </p:txBody>
      </p:sp>
      <p:sp>
        <p:nvSpPr>
          <p:cNvPr id="132" name="Google Shape;132;p5"/>
          <p:cNvSpPr txBox="1"/>
          <p:nvPr>
            <p:ph idx="1" type="body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CO"/>
              <a:t>“JUGAMOS POR EL PLANETA”</a:t>
            </a:r>
            <a:endParaRPr/>
          </a:p>
          <a:p>
            <a:pPr indent="0" lvl="0" marL="0" rtl="0" algn="ct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CO"/>
              <a:t>Mundial del Medio Ambiente 2026 </a:t>
            </a:r>
            <a:endParaRPr/>
          </a:p>
          <a:p>
            <a:pPr indent="0" lvl="0" marL="0" rtl="0" algn="ct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CO"/>
              <a:t>I.E. Manuel Quintero Penilla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CO"/>
              <a:t>Propósito General: Promover el cuidado ambiental mediante retos científicos y emprendedores inspirados en el espíritu del mundial, fortaleciendo la creatividad, el trabajo en equipo y la búsqueda de soluciones sostenibles para la comunidad.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"/>
          <p:cNvSpPr txBox="1"/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es-CO"/>
              <a:t>TEMÁTICA MUNDIALISTA </a:t>
            </a:r>
            <a:endParaRPr/>
          </a:p>
        </p:txBody>
      </p:sp>
      <p:sp>
        <p:nvSpPr>
          <p:cNvPr id="138" name="Google Shape;138;p6"/>
          <p:cNvSpPr txBox="1"/>
          <p:nvPr>
            <p:ph idx="1" type="body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CO"/>
              <a:t>Jardín y Transición: “La Selección de los Guardianes del Planeta” – Equipos …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CO"/>
              <a:t>Primero y Segundo: “Los Goles Verdes” – Equipos…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CO"/>
              <a:t>Tercero, Cuarto y Quinto: “La Copa del Reciclaje Inteligente” – Equipos …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CO"/>
              <a:t>Sexto y Séptimo:  “VAR Ambiental” – Equipos …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CO"/>
              <a:t>Octavo y Noveno:  “Scouting Verde” – Equipos …</a:t>
            </a:r>
            <a:endParaRPr/>
          </a:p>
          <a:p>
            <a:pPr indent="-228600" lvl="0" marL="2286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s-CO"/>
              <a:t>Décimo y Once:  “Mundial de Emprendimientos Sostenibles” – Equipos …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"/>
          <p:cNvSpPr txBox="1"/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es-CO"/>
              <a:t>RESIGNIFICACIÓN DEL TIEMPO ESCOLAR </a:t>
            </a:r>
            <a:endParaRPr/>
          </a:p>
        </p:txBody>
      </p:sp>
      <p:sp>
        <p:nvSpPr>
          <p:cNvPr id="144" name="Google Shape;144;p7"/>
          <p:cNvSpPr txBox="1"/>
          <p:nvPr>
            <p:ph idx="1" type="body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CO"/>
              <a:t>1- Día Mundial del Medio Ambiente: 5 de junio las horas se harán recortadas para unir los grupos y dar inicio a las actividades propuestas por ciclo. Todos los maestros acompañan el proceso según disponibilidad. (Directores de grupo y docentes de aula)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CO"/>
              <a:t>2- Espacios compartidos y trabajo colaborativo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CO"/>
              <a:t>3- Centro de Interés de liderazgo de Proyectos Básica Primaria (Artística) Media Técnica (se reparten los estudiantes y maestros en todos los grupos de primaria)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CO"/>
              <a:t>4- Todas las asignaturas se articulan con temas Mundialistas  para aprovechar el momento con propósito en una apuesta innovadora.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s-CO"/>
              <a:t>5- Interclases mundialistas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"/>
          <p:cNvSpPr txBox="1"/>
          <p:nvPr>
            <p:ph type="title"/>
          </p:nvPr>
        </p:nvSpPr>
        <p:spPr>
          <a:xfrm>
            <a:off x="715383" y="847725"/>
            <a:ext cx="10632067" cy="179489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None/>
            </a:pPr>
            <a:r>
              <a:rPr lang="es-CO"/>
              <a:t>ARMONIZACIÓN Y ARTICULACIÓN CURRICULAR </a:t>
            </a:r>
            <a:endParaRPr/>
          </a:p>
        </p:txBody>
      </p:sp>
      <p:sp>
        <p:nvSpPr>
          <p:cNvPr id="150" name="Google Shape;150;p8"/>
          <p:cNvSpPr txBox="1"/>
          <p:nvPr>
            <p:ph idx="1" type="body"/>
          </p:nvPr>
        </p:nvSpPr>
        <p:spPr>
          <a:xfrm>
            <a:off x="1981200" y="2907792"/>
            <a:ext cx="9503663" cy="31818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s-CO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https://www.youtube.com/watch?v=poV_9Vte7tg&amp;list=RDpoV_9Vte7tg&amp;start_radio=1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51" name="Google Shape;151;p8"/>
          <p:cNvPicPr preferRelativeResize="0"/>
          <p:nvPr>
            <p:ph idx="4294967295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688522"/>
            <a:ext cx="1981200" cy="303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53128" y="3505297"/>
            <a:ext cx="7361612" cy="25843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"/>
          <p:cNvSpPr txBox="1"/>
          <p:nvPr>
            <p:ph type="title"/>
          </p:nvPr>
        </p:nvSpPr>
        <p:spPr>
          <a:xfrm>
            <a:off x="715383" y="941833"/>
            <a:ext cx="10632067" cy="10881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pen Sans"/>
              <a:buNone/>
            </a:pPr>
            <a:r>
              <a:rPr lang="es-CO"/>
              <a:t>ARTICULACIÓN </a:t>
            </a:r>
            <a:endParaRPr/>
          </a:p>
        </p:txBody>
      </p:sp>
      <p:sp>
        <p:nvSpPr>
          <p:cNvPr id="158" name="Google Shape;158;p9"/>
          <p:cNvSpPr txBox="1"/>
          <p:nvPr>
            <p:ph idx="1" type="body"/>
          </p:nvPr>
        </p:nvSpPr>
        <p:spPr>
          <a:xfrm>
            <a:off x="715383" y="2121408"/>
            <a:ext cx="10632067" cy="39682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stria"/>
              <a:buChar char="-"/>
            </a:pPr>
            <a:r>
              <a:rPr lang="es-CO">
                <a:solidFill>
                  <a:schemeClr val="dk1"/>
                </a:solidFill>
              </a:rPr>
              <a:t>Ciencias Naturales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stria"/>
              <a:buChar char="-"/>
            </a:pPr>
            <a:r>
              <a:rPr lang="es-CO">
                <a:solidFill>
                  <a:schemeClr val="dk1"/>
                </a:solidFill>
              </a:rPr>
              <a:t>Educación Física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stria"/>
              <a:buChar char="-"/>
            </a:pPr>
            <a:r>
              <a:rPr lang="es-CO">
                <a:solidFill>
                  <a:schemeClr val="dk1"/>
                </a:solidFill>
              </a:rPr>
              <a:t>Emprendimiento y modalidad empresarial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stria"/>
              <a:buChar char="-"/>
            </a:pPr>
            <a:r>
              <a:rPr lang="es-CO">
                <a:solidFill>
                  <a:schemeClr val="dk1"/>
                </a:solidFill>
              </a:rPr>
              <a:t>CRESE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stria"/>
              <a:buChar char="-"/>
            </a:pPr>
            <a:r>
              <a:rPr lang="es-CO">
                <a:solidFill>
                  <a:schemeClr val="dk1"/>
                </a:solidFill>
              </a:rPr>
              <a:t>Formación Integral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stria"/>
              <a:buChar char="-"/>
            </a:pPr>
            <a:r>
              <a:rPr lang="es-CO">
                <a:solidFill>
                  <a:schemeClr val="dk1"/>
                </a:solidFill>
              </a:rPr>
              <a:t>Habilidades Comunicativas 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stria"/>
              <a:buChar char="-"/>
            </a:pPr>
            <a:r>
              <a:rPr lang="es-CO">
                <a:solidFill>
                  <a:schemeClr val="dk1"/>
                </a:solidFill>
              </a:rPr>
              <a:t>Trabajo por Proyectos (todas las asignaturas) eje Mundialista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stria"/>
              <a:buChar char="-"/>
            </a:pPr>
            <a:r>
              <a:rPr lang="es-CO">
                <a:solidFill>
                  <a:schemeClr val="dk1"/>
                </a:solidFill>
              </a:rPr>
              <a:t>Contexto mundialista que motiva a los estudiantes </a:t>
            </a:r>
            <a:endParaRPr/>
          </a:p>
          <a:p>
            <a:pPr indent="-190500" lvl="0" marL="3429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Lustria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"/>
          <p:cNvSpPr txBox="1"/>
          <p:nvPr>
            <p:ph idx="4294967295" type="title"/>
          </p:nvPr>
        </p:nvSpPr>
        <p:spPr>
          <a:xfrm>
            <a:off x="0" y="768350"/>
            <a:ext cx="10631488" cy="984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</a:pPr>
            <a:r>
              <a:rPr lang="es-CO"/>
              <a:t>ARMONIZACIÓN </a:t>
            </a:r>
            <a:endParaRPr/>
          </a:p>
        </p:txBody>
      </p:sp>
      <p:pic>
        <p:nvPicPr>
          <p:cNvPr id="164" name="Google Shape;16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124" y="1565168"/>
            <a:ext cx="3314701" cy="3727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06264" y="1752600"/>
            <a:ext cx="2779472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36712" y="1565167"/>
            <a:ext cx="3209164" cy="401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6124" y="1626259"/>
            <a:ext cx="666750" cy="98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06264" y="1758843"/>
            <a:ext cx="666750" cy="1103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36712" y="1594563"/>
            <a:ext cx="773938" cy="1103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1951" y="1164431"/>
            <a:ext cx="3542537" cy="4248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1951" y="1164431"/>
            <a:ext cx="857249" cy="1149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5775" y="1719267"/>
            <a:ext cx="3962399" cy="4216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95775" y="1719267"/>
            <a:ext cx="788289" cy="1011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515349" y="1164431"/>
            <a:ext cx="3019425" cy="4529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515349" y="1159673"/>
            <a:ext cx="752475" cy="1011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11278" y="838200"/>
            <a:ext cx="8569444" cy="520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2026-05-29T00:36:01Z</dcterms:created>
  <dc:creator>Olga Lucia Salinas Alvarez</dc:creator>
</cp:coreProperties>
</file>